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297" r:id="rId3"/>
    <p:sldId id="293" r:id="rId5"/>
    <p:sldId id="315" r:id="rId6"/>
    <p:sldId id="278" r:id="rId7"/>
    <p:sldId id="298" r:id="rId8"/>
    <p:sldId id="314" r:id="rId9"/>
    <p:sldId id="316" r:id="rId10"/>
    <p:sldId id="301" r:id="rId11"/>
    <p:sldId id="302" r:id="rId12"/>
    <p:sldId id="319" r:id="rId13"/>
    <p:sldId id="317" r:id="rId14"/>
    <p:sldId id="318" r:id="rId15"/>
    <p:sldId id="320" r:id="rId16"/>
    <p:sldId id="313" r:id="rId17"/>
    <p:sldId id="295" r:id="rId18"/>
  </p:sldIdLst>
  <p:sldSz cx="9144000" cy="6858000" type="screen4x3"/>
  <p:notesSz cx="6858000" cy="9144000"/>
  <p:custDataLst>
    <p:tags r:id="rId2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nkplus" initials="lp" lastIdx="1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575C"/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00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-852" y="-402"/>
      </p:cViewPr>
      <p:guideLst>
        <p:guide orient="horz" pos="2083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gs" Target="tags/tag74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19200" rtl="0" eaLnBrk="1" latinLnBrk="0" hangingPunct="1">
      <a:defRPr sz="2135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609600" algn="l" defTabSz="12192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1219200" algn="l" defTabSz="12192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828800" algn="l" defTabSz="12192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2438400" algn="l" defTabSz="12192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30480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8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A2CAD8-F91A-409A-B778-AA74111763F6}" type="slidenum">
              <a:rPr lang="zh-CN" altLang="en-US" smtClean="0">
                <a:solidFill>
                  <a:prstClr val="black"/>
                </a:solidFill>
                <a:latin typeface="Calibri" panose="020F0502020204030204"/>
                <a:ea typeface="宋体" panose="02010600030101010101" pitchFamily="2" charset="-122"/>
              </a:rPr>
            </a:fld>
            <a:endParaRPr lang="zh-CN" altLang="en-US">
              <a:solidFill>
                <a:prstClr val="black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899100" y="914400"/>
            <a:ext cx="73494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45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899100" y="3560400"/>
            <a:ext cx="73494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1800" spc="2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456300" y="774000"/>
            <a:ext cx="82296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899100" y="2484000"/>
            <a:ext cx="73494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45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899100" y="3560400"/>
            <a:ext cx="73494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18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456300" y="1490400"/>
            <a:ext cx="82269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493100" y="3848400"/>
            <a:ext cx="58266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33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493100" y="4615200"/>
            <a:ext cx="58266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456300" y="1501200"/>
            <a:ext cx="38826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808700" y="1501200"/>
            <a:ext cx="38826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456300" y="1429200"/>
            <a:ext cx="40068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5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56300" y="1854000"/>
            <a:ext cx="40068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676813" y="1421729"/>
            <a:ext cx="40068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5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4676813" y="1854000"/>
            <a:ext cx="40068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456300" y="1555200"/>
            <a:ext cx="3924808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4762800" y="1555200"/>
            <a:ext cx="39204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7676100" y="914400"/>
            <a:ext cx="783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1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85800" y="914400"/>
            <a:ext cx="6876900" cy="5029200"/>
          </a:xfrm>
        </p:spPr>
        <p:txBody>
          <a:bodyPr vert="eaVert" lIns="46800" tIns="46800" rIns="46800" bIns="46800"/>
          <a:lstStyle>
            <a:lvl1pPr marL="171450" indent="-171450">
              <a:spcAft>
                <a:spcPts val="1000"/>
              </a:spcAft>
              <a:defRPr spc="300"/>
            </a:lvl1pPr>
            <a:lvl2pPr marL="514350" indent="-171450">
              <a:defRPr spc="300"/>
            </a:lvl2pPr>
            <a:lvl3pPr marL="857250" indent="-171450">
              <a:defRPr spc="300"/>
            </a:lvl3pPr>
            <a:lvl4pPr marL="1200150" indent="-171450">
              <a:defRPr spc="300"/>
            </a:lvl4pPr>
            <a:lvl5pPr marL="1543050" indent="-17145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4" Type="http://schemas.openxmlformats.org/officeDocument/2006/relationships/theme" Target="../theme/theme1.xml"/><Relationship Id="rId33" Type="http://schemas.openxmlformats.org/officeDocument/2006/relationships/tags" Target="../tags/tag62.xml"/><Relationship Id="rId32" Type="http://schemas.openxmlformats.org/officeDocument/2006/relationships/tags" Target="../tags/tag61.xml"/><Relationship Id="rId31" Type="http://schemas.openxmlformats.org/officeDocument/2006/relationships/tags" Target="../tags/tag60.xml"/><Relationship Id="rId30" Type="http://schemas.openxmlformats.org/officeDocument/2006/relationships/tags" Target="../tags/tag59.xml"/><Relationship Id="rId3" Type="http://schemas.openxmlformats.org/officeDocument/2006/relationships/slideLayout" Target="../slideLayouts/slideLayout3.xml"/><Relationship Id="rId29" Type="http://schemas.openxmlformats.org/officeDocument/2006/relationships/tags" Target="../tags/tag58.xml"/><Relationship Id="rId28" Type="http://schemas.openxmlformats.org/officeDocument/2006/relationships/tags" Target="../tags/tag57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8"/>
            </p:custDataLst>
          </p:nvPr>
        </p:nvSpPr>
        <p:spPr>
          <a:xfrm>
            <a:off x="456300" y="608400"/>
            <a:ext cx="82269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9"/>
            </p:custDataLst>
          </p:nvPr>
        </p:nvSpPr>
        <p:spPr>
          <a:xfrm>
            <a:off x="456300" y="1490400"/>
            <a:ext cx="82269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30"/>
            </p:custDataLst>
          </p:nvPr>
        </p:nvSpPr>
        <p:spPr>
          <a:xfrm>
            <a:off x="4590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31"/>
            </p:custDataLst>
          </p:nvPr>
        </p:nvSpPr>
        <p:spPr>
          <a:xfrm>
            <a:off x="3087000" y="6314400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32"/>
            </p:custDataLst>
          </p:nvPr>
        </p:nvSpPr>
        <p:spPr>
          <a:xfrm>
            <a:off x="66582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3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7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3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207135" algn="l"/>
          <a:tab pos="1207135" algn="l"/>
          <a:tab pos="1207135" algn="l"/>
          <a:tab pos="1207135" algn="l"/>
        </a:tabLst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3" Type="http://schemas.openxmlformats.org/officeDocument/2006/relationships/slide" Target="slide12.xml"/><Relationship Id="rId2" Type="http://schemas.openxmlformats.org/officeDocument/2006/relationships/image" Target="../media/image18.png"/><Relationship Id="rId1" Type="http://schemas.openxmlformats.org/officeDocument/2006/relationships/tags" Target="../tags/tag7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3.xml"/><Relationship Id="rId2" Type="http://schemas.openxmlformats.org/officeDocument/2006/relationships/tags" Target="../tags/tag63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4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image" Target="../media/image4.jpeg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image" Target="../media/image3.jpeg"/><Relationship Id="rId2" Type="http://schemas.openxmlformats.org/officeDocument/2006/relationships/tags" Target="../tags/tag67.xml"/><Relationship Id="rId10" Type="http://schemas.openxmlformats.org/officeDocument/2006/relationships/notesSlide" Target="../notesSlides/notesSlide4.xml"/><Relationship Id="rId1" Type="http://schemas.openxmlformats.org/officeDocument/2006/relationships/tags" Target="../tags/tag6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7" Type="http://schemas.openxmlformats.org/officeDocument/2006/relationships/image" Target="../media/image10.jpeg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tags" Target="../tags/tag7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588555" y="1638036"/>
            <a:ext cx="6184193" cy="1614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3300" b="1" dirty="0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第</a:t>
            </a:r>
            <a:r>
              <a:rPr lang="zh-CN" altLang="en-US" sz="3300" b="1" dirty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四</a:t>
            </a:r>
            <a:r>
              <a:rPr lang="zh-CN" altLang="en-US" sz="3300" b="1" dirty="0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单元</a:t>
            </a:r>
            <a:r>
              <a:rPr lang="en-US" altLang="zh-CN" sz="3300" b="1" dirty="0" smtClean="0">
                <a:solidFill>
                  <a:prstClr val="black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 </a:t>
            </a:r>
            <a:endParaRPr lang="en-US" altLang="zh-CN" sz="3300" b="1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3300" b="1" dirty="0" smtClean="0">
                <a:solidFill>
                  <a:srgbClr val="F60A75"/>
                </a:solidFill>
                <a:latin typeface="宋体" panose="02010600030101010101" pitchFamily="2" charset="-122"/>
                <a:ea typeface="微软雅黑" panose="020B0503020204020204" charset="-122"/>
                <a:cs typeface="Times New Roman" panose="02020603050405020304" pitchFamily="18" charset="0"/>
              </a:rPr>
              <a:t>物质的变化</a:t>
            </a:r>
            <a:endParaRPr lang="zh-CN" altLang="en-US" sz="3300" b="1" dirty="0">
              <a:solidFill>
                <a:srgbClr val="F60A75"/>
              </a:solidFill>
              <a:latin typeface="宋体" panose="02010600030101010101" pitchFamily="2" charset="-122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  <p:sp>
        <p:nvSpPr>
          <p:cNvPr id="9" name="TextBox 2"/>
          <p:cNvSpPr txBox="1">
            <a:spLocks noChangeArrowheads="1"/>
          </p:cNvSpPr>
          <p:nvPr/>
        </p:nvSpPr>
        <p:spPr bwMode="auto">
          <a:xfrm>
            <a:off x="2814201" y="3618242"/>
            <a:ext cx="3718136" cy="553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30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发现变化中的新物质</a:t>
            </a:r>
            <a:endParaRPr lang="zh-CN" altLang="en-US" sz="3000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侧圆角矩形 23"/>
          <p:cNvSpPr>
            <a:spLocks noChangeArrowheads="1"/>
          </p:cNvSpPr>
          <p:nvPr/>
        </p:nvSpPr>
        <p:spPr bwMode="auto">
          <a:xfrm>
            <a:off x="333822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二、探索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27" name="文本框 34"/>
          <p:cNvSpPr txBox="1"/>
          <p:nvPr/>
        </p:nvSpPr>
        <p:spPr>
          <a:xfrm>
            <a:off x="807312" y="1754133"/>
            <a:ext cx="718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观察蜡烛的变化</a:t>
            </a:r>
            <a:r>
              <a:rPr lang="zh-CN" altLang="en-US" sz="28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28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3"/>
          <p:cNvSpPr txBox="1"/>
          <p:nvPr/>
        </p:nvSpPr>
        <p:spPr>
          <a:xfrm>
            <a:off x="587823" y="2305049"/>
            <a:ext cx="1774377" cy="504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实验步骤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</a:rPr>
              <a:t>:</a:t>
            </a:r>
            <a:endParaRPr lang="zh-CN" sz="24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08504" y="2934662"/>
            <a:ext cx="75782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+mn-ea"/>
              </a:rPr>
              <a:t>（</a:t>
            </a:r>
            <a:r>
              <a:rPr lang="en-US" altLang="zh-CN" sz="2400" dirty="0">
                <a:latin typeface="+mn-ea"/>
              </a:rPr>
              <a:t>1</a:t>
            </a:r>
            <a:r>
              <a:rPr lang="zh-CN" altLang="en-US" sz="2400" dirty="0" smtClean="0">
                <a:latin typeface="+mn-ea"/>
              </a:rPr>
              <a:t>）点燃</a:t>
            </a:r>
            <a:r>
              <a:rPr lang="zh-CN" altLang="en-US" sz="2400" dirty="0">
                <a:latin typeface="+mn-ea"/>
              </a:rPr>
              <a:t>蜡烛，将一个干燥、洁净、透明的玻璃杯倒扣在蜡烛上，观察玻璃杯内壁的变化，并记录</a:t>
            </a:r>
            <a:r>
              <a:rPr lang="zh-CN" altLang="en-US" sz="2400" dirty="0" smtClean="0">
                <a:latin typeface="+mn-ea"/>
              </a:rPr>
              <a:t>。</a:t>
            </a:r>
            <a:endParaRPr lang="zh-CN" altLang="en-US" sz="2400" dirty="0">
              <a:latin typeface="+mn-ea"/>
            </a:endParaRPr>
          </a:p>
        </p:txBody>
      </p:sp>
      <p:pic>
        <p:nvPicPr>
          <p:cNvPr id="2050" name="Picture 2" descr="\\wangmin\21发片2\21AQ4JB6小学全易通-科学六年级下(教科版)江苏2021-杨晓\21K6X227.tif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2263775" y="4233863"/>
            <a:ext cx="2006505" cy="150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\\wangmin\21发片2\21AQ4JB6小学全易通-科学六年级下(教科版)江苏2021-杨晓\21K6X228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248180" y="4233863"/>
            <a:ext cx="2006505" cy="150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侧圆角矩形 23"/>
          <p:cNvSpPr>
            <a:spLocks noChangeArrowheads="1"/>
          </p:cNvSpPr>
          <p:nvPr/>
        </p:nvSpPr>
        <p:spPr bwMode="auto">
          <a:xfrm>
            <a:off x="333822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二、探索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27" name="文本框 34"/>
          <p:cNvSpPr txBox="1"/>
          <p:nvPr/>
        </p:nvSpPr>
        <p:spPr>
          <a:xfrm>
            <a:off x="807312" y="1754133"/>
            <a:ext cx="718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观察蜡烛的变化</a:t>
            </a:r>
            <a:r>
              <a:rPr lang="zh-CN" altLang="en-US" sz="28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28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3"/>
          <p:cNvSpPr txBox="1"/>
          <p:nvPr/>
        </p:nvSpPr>
        <p:spPr>
          <a:xfrm>
            <a:off x="587823" y="2305049"/>
            <a:ext cx="1774377" cy="504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实验步骤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</a:rPr>
              <a:t>:</a:t>
            </a:r>
            <a:endParaRPr lang="zh-CN" sz="24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99787" y="3944878"/>
            <a:ext cx="75782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+mn-ea"/>
              </a:rPr>
              <a:t>（</a:t>
            </a:r>
            <a:r>
              <a:rPr lang="en-US" altLang="zh-CN" sz="2400" dirty="0">
                <a:latin typeface="+mn-ea"/>
              </a:rPr>
              <a:t>3</a:t>
            </a:r>
            <a:r>
              <a:rPr lang="zh-CN" altLang="en-US" sz="2400" dirty="0" smtClean="0">
                <a:latin typeface="+mn-ea"/>
              </a:rPr>
              <a:t>）实验</a:t>
            </a:r>
            <a:r>
              <a:rPr lang="zh-CN" altLang="en-US" sz="2400" dirty="0">
                <a:latin typeface="+mn-ea"/>
              </a:rPr>
              <a:t>完毕，在活动记录表上记录实验现象</a:t>
            </a:r>
            <a:r>
              <a:rPr lang="zh-CN" altLang="en-US" sz="2400" dirty="0" smtClean="0">
                <a:latin typeface="+mn-ea"/>
              </a:rPr>
              <a:t>。</a:t>
            </a:r>
            <a:endParaRPr lang="zh-CN" altLang="en-US" sz="2400" dirty="0"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99787" y="2852945"/>
            <a:ext cx="71972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+mn-ea"/>
              </a:rPr>
              <a:t>（</a:t>
            </a:r>
            <a:r>
              <a:rPr lang="en-US" altLang="zh-CN" sz="2400" dirty="0">
                <a:latin typeface="+mn-ea"/>
              </a:rPr>
              <a:t>2</a:t>
            </a:r>
            <a:r>
              <a:rPr lang="zh-CN" altLang="en-US" sz="2400" dirty="0" smtClean="0">
                <a:latin typeface="+mn-ea"/>
              </a:rPr>
              <a:t>）用</a:t>
            </a:r>
            <a:r>
              <a:rPr lang="zh-CN" altLang="en-US" sz="2400" dirty="0">
                <a:latin typeface="+mn-ea"/>
              </a:rPr>
              <a:t>试管夹夹住一块玻璃片与蜡烛火焰短暂接触，观察玻璃片的变化。</a:t>
            </a:r>
            <a:endParaRPr lang="zh-CN" altLang="en-US" sz="2400" dirty="0">
              <a:latin typeface="+mn-ea"/>
            </a:endParaRPr>
          </a:p>
        </p:txBody>
      </p:sp>
      <p:pic>
        <p:nvPicPr>
          <p:cNvPr id="11" name="Picture 3" descr="\\wangmin\21发片2\21AQ4JB6小学全易通-科学六年级下(教科版)江苏2021-杨晓\21K6X229.tif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652" y="4664045"/>
            <a:ext cx="2006505" cy="150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侧圆角矩形 23"/>
          <p:cNvSpPr>
            <a:spLocks noChangeArrowheads="1"/>
          </p:cNvSpPr>
          <p:nvPr/>
        </p:nvSpPr>
        <p:spPr bwMode="auto">
          <a:xfrm>
            <a:off x="333822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二、探索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27" name="文本框 34"/>
          <p:cNvSpPr txBox="1"/>
          <p:nvPr/>
        </p:nvSpPr>
        <p:spPr>
          <a:xfrm>
            <a:off x="807312" y="1754133"/>
            <a:ext cx="718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观察蜡烛的变化</a:t>
            </a:r>
            <a:r>
              <a:rPr lang="zh-CN" altLang="en-US" sz="28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28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/>
        </p:nvGraphicFramePr>
        <p:xfrm>
          <a:off x="704373" y="2628900"/>
          <a:ext cx="7797800" cy="2730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7827"/>
                <a:gridCol w="4114800"/>
                <a:gridCol w="2025173"/>
              </a:tblGrid>
              <a:tr h="4699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物质变化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现象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产生的新物质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482600"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蜡烛燃烧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发光、发热</a:t>
                      </a:r>
                      <a:endParaRPr lang="zh-CN" altLang="en-US" sz="2000" dirty="0" smtClean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/>
                      <a:endParaRPr lang="en-US" altLang="zh-CN" sz="2000" dirty="0" smtClean="0"/>
                    </a:p>
                    <a:p>
                      <a:pPr algn="ctr"/>
                      <a:r>
                        <a:rPr lang="zh-CN" altLang="en-US" sz="2000" dirty="0" smtClean="0"/>
                        <a:t>水、炭黑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49530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玻璃杯内壁出现水雾</a:t>
                      </a:r>
                      <a:endParaRPr lang="zh-CN" altLang="en-US" sz="2000" dirty="0" smtClean="0"/>
                    </a:p>
                  </a:txBody>
                  <a:tcPr anchor="ctr"/>
                </a:tc>
                <a:tc vMerge="1">
                  <a:tcPr/>
                </a:tc>
              </a:tr>
              <a:tr h="48260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玻璃片变黑</a:t>
                      </a:r>
                      <a:endParaRPr lang="zh-CN" altLang="en-US" sz="2000" dirty="0"/>
                    </a:p>
                  </a:txBody>
                  <a:tcPr anchor="ctr"/>
                </a:tc>
                <a:tc vMerge="1">
                  <a:tcPr/>
                </a:tc>
              </a:tr>
              <a:tr h="80010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蜡烛变短，有部分固态的蜡变成液态的蜡流下来，又冷却成固态的蜡</a:t>
                      </a:r>
                      <a:endParaRPr lang="zh-CN" altLang="en-US" sz="2000" dirty="0"/>
                    </a:p>
                  </a:txBody>
                  <a:tcPr anchor="ctr"/>
                </a:tc>
                <a:tc vMerge="1"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侧圆角矩形 23"/>
          <p:cNvSpPr>
            <a:spLocks noChangeArrowheads="1"/>
          </p:cNvSpPr>
          <p:nvPr/>
        </p:nvSpPr>
        <p:spPr bwMode="auto">
          <a:xfrm>
            <a:off x="333822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二、探索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27" name="文本框 34"/>
          <p:cNvSpPr txBox="1"/>
          <p:nvPr/>
        </p:nvSpPr>
        <p:spPr>
          <a:xfrm>
            <a:off x="807312" y="1754133"/>
            <a:ext cx="718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发现更多产生新物质的变化。</a:t>
            </a:r>
            <a:endParaRPr lang="zh-CN" altLang="en-US" sz="28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89940" y="2988945"/>
            <a:ext cx="2142200" cy="2198584"/>
            <a:chOff x="724" y="2505"/>
            <a:chExt cx="4962" cy="4310"/>
          </a:xfrm>
        </p:grpSpPr>
        <p:pic>
          <p:nvPicPr>
            <p:cNvPr id="6" name="图片 5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2" cstate="print"/>
            <a:stretch>
              <a:fillRect/>
            </a:stretch>
          </p:blipFill>
          <p:spPr>
            <a:xfrm>
              <a:off x="724" y="2505"/>
              <a:ext cx="4962" cy="3323"/>
            </a:xfrm>
            <a:prstGeom prst="rect">
              <a:avLst/>
            </a:prstGeom>
          </p:spPr>
        </p:pic>
        <p:sp>
          <p:nvSpPr>
            <p:cNvPr id="7" name="文本框 18"/>
            <p:cNvSpPr txBox="1"/>
            <p:nvPr/>
          </p:nvSpPr>
          <p:spPr>
            <a:xfrm>
              <a:off x="1507" y="5910"/>
              <a:ext cx="4063" cy="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/>
                  </a:solidFill>
                </a:rPr>
                <a:t>制作面包</a:t>
              </a:r>
              <a:endParaRPr lang="zh-CN" altLang="en-US" sz="24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491231" y="2988945"/>
            <a:ext cx="2317910" cy="2198584"/>
            <a:chOff x="6538" y="2505"/>
            <a:chExt cx="5369" cy="4310"/>
          </a:xfrm>
        </p:grpSpPr>
        <p:pic>
          <p:nvPicPr>
            <p:cNvPr id="9" name="图片 8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538" y="2505"/>
              <a:ext cx="5369" cy="3323"/>
            </a:xfrm>
            <a:prstGeom prst="rect">
              <a:avLst/>
            </a:prstGeom>
          </p:spPr>
        </p:pic>
        <p:sp>
          <p:nvSpPr>
            <p:cNvPr id="10" name="文本框 4"/>
            <p:cNvSpPr txBox="1"/>
            <p:nvPr/>
          </p:nvSpPr>
          <p:spPr>
            <a:xfrm>
              <a:off x="7514" y="5910"/>
              <a:ext cx="4364" cy="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/>
                  </a:solidFill>
                </a:rPr>
                <a:t>钢铁生锈</a:t>
              </a:r>
              <a:endParaRPr lang="zh-CN" altLang="en-US" sz="2400" b="1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375400" y="2988945"/>
            <a:ext cx="2222500" cy="2147572"/>
            <a:chOff x="12800" y="2505"/>
            <a:chExt cx="5148" cy="4210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 cstate="print"/>
            <a:srcRect b="5886"/>
            <a:stretch>
              <a:fillRect/>
            </a:stretch>
          </p:blipFill>
          <p:spPr>
            <a:xfrm>
              <a:off x="12800" y="2505"/>
              <a:ext cx="5148" cy="3305"/>
            </a:xfrm>
            <a:prstGeom prst="rect">
              <a:avLst/>
            </a:prstGeom>
          </p:spPr>
        </p:pic>
        <p:sp>
          <p:nvSpPr>
            <p:cNvPr id="14" name="文本框 11"/>
            <p:cNvSpPr txBox="1"/>
            <p:nvPr/>
          </p:nvSpPr>
          <p:spPr>
            <a:xfrm>
              <a:off x="13663" y="5810"/>
              <a:ext cx="4285" cy="9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/>
                  </a:solidFill>
                </a:rPr>
                <a:t>食物变质</a:t>
              </a:r>
              <a:endParaRPr lang="zh-CN" altLang="en-US" sz="2400" b="1" dirty="0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侧圆角矩形 23"/>
          <p:cNvSpPr>
            <a:spLocks noChangeArrowheads="1"/>
          </p:cNvSpPr>
          <p:nvPr/>
        </p:nvSpPr>
        <p:spPr bwMode="auto">
          <a:xfrm>
            <a:off x="333822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三、研讨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8" name="文本框 1"/>
          <p:cNvSpPr txBox="1"/>
          <p:nvPr/>
        </p:nvSpPr>
        <p:spPr>
          <a:xfrm>
            <a:off x="740746" y="1555440"/>
            <a:ext cx="7822339" cy="177279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>
            <a:lvl1pPr marL="0" lvl="0" indent="0" algn="l" defTabSz="6667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31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33375" lvl="1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6750" lvl="2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760" lvl="3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4135" lvl="4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67510" lvl="5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01520" lvl="6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5530" lvl="7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9540" lvl="8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哪些变化产生的新物质对我们的生活有益？哪些变化产生的新物质对我们的生活有害？你能列举几个这样的事例吗？</a:t>
            </a:r>
            <a:endParaRPr lang="zh-CN" altLang="en-US" sz="2585" b="1" dirty="0"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59650" y="4797134"/>
            <a:ext cx="8454149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    钢铁生锈既不美观，也会降低物体的质量；一些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食物变质腐烂、发霉后会改变原有的味道，并且食用后也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会生病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……</a:t>
            </a:r>
            <a:endParaRPr lang="zh-CN" altLang="en-US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9651" y="3535702"/>
            <a:ext cx="8127234" cy="9845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    冰糖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熬制糖色，给食物增香上色，让食物更美味、香甜；将面粉制成各种美味的面包、蛋糕和饼干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等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……</a:t>
            </a:r>
            <a:endParaRPr lang="zh-CN" altLang="en-US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同侧圆角矩形 23"/>
          <p:cNvSpPr>
            <a:spLocks noChangeArrowheads="1"/>
          </p:cNvSpPr>
          <p:nvPr/>
        </p:nvSpPr>
        <p:spPr bwMode="auto">
          <a:xfrm>
            <a:off x="323855" y="1052351"/>
            <a:ext cx="1973607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四、</a:t>
            </a:r>
            <a:r>
              <a:rPr lang="zh-CN" altLang="en-US" sz="2250" dirty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课堂小结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19459" name="TextBox 2"/>
          <p:cNvSpPr txBox="1">
            <a:spLocks noChangeArrowheads="1"/>
          </p:cNvSpPr>
          <p:nvPr/>
        </p:nvSpPr>
        <p:spPr bwMode="auto">
          <a:xfrm>
            <a:off x="1832001" y="2781291"/>
            <a:ext cx="477393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400" b="1" dirty="0">
                <a:solidFill>
                  <a:prstClr val="black"/>
                </a:solidFill>
              </a:rPr>
              <a:t>通过这堂课的学习你有什么收获？</a:t>
            </a:r>
            <a:endParaRPr lang="zh-CN" altLang="en-US" sz="2400" b="1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同侧圆角矩形 23"/>
          <p:cNvSpPr>
            <a:spLocks noChangeArrowheads="1"/>
          </p:cNvSpPr>
          <p:nvPr/>
        </p:nvSpPr>
        <p:spPr bwMode="auto">
          <a:xfrm>
            <a:off x="323855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一、聚焦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24065" y="1640132"/>
            <a:ext cx="7928270" cy="1007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 smtClean="0"/>
              <a:t>化学变化是产生</a:t>
            </a:r>
            <a:r>
              <a:rPr lang="zh-CN" altLang="en-US" sz="2400" dirty="0"/>
              <a:t>新</a:t>
            </a:r>
            <a:r>
              <a:rPr lang="zh-CN" altLang="en-US" sz="2400" dirty="0" smtClean="0"/>
              <a:t>物质的变化，你能通过实验发现新物质是怎么产生的吗？</a:t>
            </a:r>
            <a:endParaRPr lang="zh-CN" altLang="en-US" sz="24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3120715" y="2971800"/>
            <a:ext cx="2934970" cy="30099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同侧圆角矩形 23"/>
          <p:cNvSpPr>
            <a:spLocks noChangeArrowheads="1"/>
          </p:cNvSpPr>
          <p:nvPr/>
        </p:nvSpPr>
        <p:spPr bwMode="auto">
          <a:xfrm>
            <a:off x="323855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一、聚焦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pic>
        <p:nvPicPr>
          <p:cNvPr id="7" name="图片占位符 3" descr="u=869607264,1801282197&amp;fm=26&amp;gp=0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721299" y="1839595"/>
            <a:ext cx="3752773" cy="2499360"/>
          </a:xfrm>
          <a:prstGeom prst="rect">
            <a:avLst/>
          </a:prstGeom>
        </p:spPr>
      </p:pic>
      <p:sp>
        <p:nvSpPr>
          <p:cNvPr id="9" name="文本占位符 1"/>
          <p:cNvSpPr txBox="1"/>
          <p:nvPr>
            <p:custDataLst>
              <p:tags r:id="rId2"/>
            </p:custDataLst>
          </p:nvPr>
        </p:nvSpPr>
        <p:spPr>
          <a:xfrm>
            <a:off x="1053710" y="5116451"/>
            <a:ext cx="6845690" cy="67474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zh-CN" altLang="en-US" sz="2800" dirty="0" smtClean="0"/>
              <a:t>        你知道上面的</a:t>
            </a:r>
            <a:r>
              <a:rPr lang="zh-CN" altLang="en-US" sz="2800" dirty="0" smtClean="0">
                <a:solidFill>
                  <a:srgbClr val="FF0000"/>
                </a:solidFill>
              </a:rPr>
              <a:t>焦糖</a:t>
            </a:r>
            <a:r>
              <a:rPr lang="zh-CN" altLang="en-US" sz="2800" dirty="0" smtClean="0"/>
              <a:t>是如何制作的吗？</a:t>
            </a:r>
            <a:endParaRPr lang="zh-CN" altLang="en-US" sz="2800" dirty="0"/>
          </a:p>
        </p:txBody>
      </p:sp>
      <p:sp>
        <p:nvSpPr>
          <p:cNvPr id="10" name="矩形 9"/>
          <p:cNvSpPr/>
          <p:nvPr/>
        </p:nvSpPr>
        <p:spPr>
          <a:xfrm>
            <a:off x="3987020" y="4366187"/>
            <a:ext cx="1499380" cy="5724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 smtClean="0"/>
              <a:t>焦糖布丁</a:t>
            </a:r>
            <a:endParaRPr lang="zh-CN" altLang="en-US" sz="2400" dirty="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同侧圆角矩形 23"/>
          <p:cNvSpPr>
            <a:spLocks noChangeArrowheads="1"/>
          </p:cNvSpPr>
          <p:nvPr/>
        </p:nvSpPr>
        <p:spPr bwMode="auto">
          <a:xfrm>
            <a:off x="333822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二、探索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005165" y="2321780"/>
            <a:ext cx="3044270" cy="2242451"/>
            <a:chOff x="2034" y="2072"/>
            <a:chExt cx="5872" cy="4933"/>
          </a:xfrm>
        </p:grpSpPr>
        <p:sp>
          <p:nvSpPr>
            <p:cNvPr id="17" name="文本框 2"/>
            <p:cNvSpPr txBox="1"/>
            <p:nvPr>
              <p:custDataLst>
                <p:tags r:id="rId1"/>
              </p:custDataLst>
            </p:nvPr>
          </p:nvSpPr>
          <p:spPr>
            <a:xfrm>
              <a:off x="2034" y="5993"/>
              <a:ext cx="5872" cy="10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b" anchorCtr="0">
              <a:noAutofit/>
            </a:bodyPr>
            <a:lstStyle>
              <a:defPPr>
                <a:defRPr lang="zh-CN"/>
              </a:defPPr>
              <a:lvl1pPr algn="ctr" eaLnBrk="1" hangingPunct="1">
                <a:buFont typeface="Arial" panose="020B0604020202020204" pitchFamily="34" charset="0"/>
                <a:defRPr sz="2000" b="1">
                  <a:latin typeface="+mj-lt"/>
                  <a:ea typeface="微软雅黑" panose="020B0503020204020204" charset="-122"/>
                </a:defRPr>
              </a:lvl1pPr>
              <a:lvl2pPr marL="742950" indent="-285750">
                <a:buFont typeface="Arial" panose="020B0604020202020204" pitchFamily="34" charset="0"/>
              </a:lvl2pPr>
              <a:lvl3pPr marL="1143000" indent="-228600">
                <a:buFont typeface="Arial" panose="020B0604020202020204" pitchFamily="34" charset="0"/>
              </a:lvl3pPr>
              <a:lvl4pPr marL="1600200" indent="-228600">
                <a:buFont typeface="Arial" panose="020B0604020202020204" pitchFamily="34" charset="0"/>
              </a:lvl4pPr>
              <a:lvl5pPr marL="2057400" indent="-228600">
                <a:buFont typeface="Arial" panose="020B0604020202020204" pitchFamily="34" charset="0"/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9pPr>
            </a:lstStyle>
            <a:p>
              <a:r>
                <a:rPr lang="zh-CN" altLang="en-US" sz="2400" dirty="0">
                  <a:solidFill>
                    <a:schemeClr val="tx1"/>
                  </a:solidFill>
                  <a:latin typeface="+mj-ea"/>
                  <a:ea typeface="+mj-ea"/>
                  <a:cs typeface="+mj-cs"/>
                </a:rPr>
                <a:t>白糖</a:t>
              </a:r>
              <a:endParaRPr lang="zh-CN" altLang="en-US" sz="2400" dirty="0">
                <a:solidFill>
                  <a:schemeClr val="tx1"/>
                </a:solidFill>
                <a:latin typeface="+mj-ea"/>
                <a:ea typeface="+mj-ea"/>
                <a:cs typeface="+mj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3"/>
            <a:stretch>
              <a:fillRect/>
            </a:stretch>
          </p:blipFill>
          <p:spPr>
            <a:xfrm>
              <a:off x="2324" y="2072"/>
              <a:ext cx="5292" cy="3981"/>
            </a:xfrm>
            <a:prstGeom prst="rect">
              <a:avLst/>
            </a:prstGeom>
          </p:spPr>
        </p:pic>
      </p:grpSp>
      <p:grpSp>
        <p:nvGrpSpPr>
          <p:cNvPr id="19" name="组合 18"/>
          <p:cNvGrpSpPr/>
          <p:nvPr/>
        </p:nvGrpSpPr>
        <p:grpSpPr>
          <a:xfrm>
            <a:off x="5732780" y="2214880"/>
            <a:ext cx="2273935" cy="2321560"/>
            <a:chOff x="11621" y="3045"/>
            <a:chExt cx="3581" cy="3656"/>
          </a:xfrm>
        </p:grpSpPr>
        <p:sp>
          <p:nvSpPr>
            <p:cNvPr id="20" name="文本框 23"/>
            <p:cNvSpPr txBox="1"/>
            <p:nvPr>
              <p:custDataLst>
                <p:tags r:id="rId4"/>
              </p:custDataLst>
            </p:nvPr>
          </p:nvSpPr>
          <p:spPr>
            <a:xfrm>
              <a:off x="11925" y="5742"/>
              <a:ext cx="3277" cy="9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b" anchorCtr="0">
              <a:noAutofit/>
            </a:bodyPr>
            <a:lstStyle>
              <a:defPPr>
                <a:defRPr lang="zh-CN"/>
              </a:defPPr>
              <a:lvl1pPr algn="ctr" eaLnBrk="1" hangingPunct="1">
                <a:buFont typeface="Arial" panose="020B0604020202020204" pitchFamily="34" charset="0"/>
                <a:defRPr sz="2000" b="1">
                  <a:latin typeface="+mj-lt"/>
                  <a:ea typeface="微软雅黑" panose="020B0503020204020204" charset="-122"/>
                </a:defRPr>
              </a:lvl1pPr>
              <a:lvl2pPr marL="742950" indent="-285750">
                <a:buFont typeface="Arial" panose="020B0604020202020204" pitchFamily="34" charset="0"/>
              </a:lvl2pPr>
              <a:lvl3pPr marL="1143000" indent="-228600">
                <a:buFont typeface="Arial" panose="020B0604020202020204" pitchFamily="34" charset="0"/>
              </a:lvl3pPr>
              <a:lvl4pPr marL="1600200" indent="-228600">
                <a:buFont typeface="Arial" panose="020B0604020202020204" pitchFamily="34" charset="0"/>
              </a:lvl4pPr>
              <a:lvl5pPr marL="2057400" indent="-228600">
                <a:buFont typeface="Arial" panose="020B0604020202020204" pitchFamily="34" charset="0"/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9pPr>
            </a:lstStyle>
            <a:p>
              <a:r>
                <a:rPr lang="zh-CN" altLang="en-US" sz="2400" dirty="0">
                  <a:ea typeface="+mj-ea"/>
                  <a:cs typeface="+mj-cs"/>
                </a:rPr>
                <a:t>焦糖</a:t>
              </a:r>
              <a:endParaRPr lang="zh-CN" altLang="en-US" sz="2400" dirty="0">
                <a:ea typeface="+mj-ea"/>
                <a:cs typeface="+mj-cs"/>
              </a:endParaRPr>
            </a:p>
          </p:txBody>
        </p:sp>
        <p:pic>
          <p:nvPicPr>
            <p:cNvPr id="21" name="图片 20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1621" y="3045"/>
              <a:ext cx="3581" cy="2926"/>
            </a:xfrm>
            <a:prstGeom prst="rect">
              <a:avLst/>
            </a:prstGeom>
          </p:spPr>
        </p:pic>
      </p:grpSp>
      <p:grpSp>
        <p:nvGrpSpPr>
          <p:cNvPr id="22" name="组合 21"/>
          <p:cNvGrpSpPr/>
          <p:nvPr/>
        </p:nvGrpSpPr>
        <p:grpSpPr>
          <a:xfrm>
            <a:off x="3630295" y="2757805"/>
            <a:ext cx="2236470" cy="830580"/>
            <a:chOff x="8367" y="2476"/>
            <a:chExt cx="3522" cy="1308"/>
          </a:xfrm>
        </p:grpSpPr>
        <p:sp>
          <p:nvSpPr>
            <p:cNvPr id="23" name="文本框 22"/>
            <p:cNvSpPr txBox="1"/>
            <p:nvPr>
              <p:custDataLst>
                <p:tags r:id="rId7"/>
              </p:custDataLst>
            </p:nvPr>
          </p:nvSpPr>
          <p:spPr>
            <a:xfrm>
              <a:off x="8367" y="2476"/>
              <a:ext cx="3522" cy="1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normAutofit/>
            </a:bodyPr>
            <a:lstStyle>
              <a:defPPr>
                <a:defRPr lang="zh-CN"/>
              </a:defPPr>
              <a:lvl1pPr algn="ctr" eaLnBrk="1" hangingPunct="1">
                <a:buFont typeface="Arial" panose="020B0604020202020204" pitchFamily="34" charset="0"/>
                <a:defRPr sz="1600">
                  <a:latin typeface="+mn-lt"/>
                  <a:ea typeface="微软雅黑" panose="020B0503020204020204" charset="-122"/>
                </a:defRPr>
              </a:lvl1pPr>
              <a:lvl2pPr marL="742950" indent="-285750">
                <a:buFont typeface="Arial" panose="020B0604020202020204" pitchFamily="34" charset="0"/>
              </a:lvl2pPr>
              <a:lvl3pPr marL="1143000" indent="-228600">
                <a:buFont typeface="Arial" panose="020B0604020202020204" pitchFamily="34" charset="0"/>
              </a:lvl3pPr>
              <a:lvl4pPr marL="1600200" indent="-228600">
                <a:buFont typeface="Arial" panose="020B0604020202020204" pitchFamily="34" charset="0"/>
              </a:lvl4pPr>
              <a:lvl5pPr marL="2057400" indent="-228600">
                <a:buFont typeface="Arial" panose="020B0604020202020204" pitchFamily="34" charset="0"/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</a:lvl9pPr>
            </a:lstStyle>
            <a:p>
              <a:r>
                <a:rPr lang="zh-CN" altLang="en-US" sz="2400" b="1" dirty="0">
                  <a:solidFill>
                    <a:srgbClr val="FF0000"/>
                  </a:solidFill>
                  <a:ea typeface="+mn-ea"/>
                </a:rPr>
                <a:t>加热</a:t>
              </a:r>
              <a:endParaRPr lang="zh-CN" altLang="en-US" sz="2400" b="1" dirty="0">
                <a:solidFill>
                  <a:srgbClr val="FF0000"/>
                </a:solidFill>
                <a:ea typeface="+mn-ea"/>
              </a:endParaRPr>
            </a:p>
          </p:txBody>
        </p:sp>
        <p:sp>
          <p:nvSpPr>
            <p:cNvPr id="25" name="右箭头 24"/>
            <p:cNvSpPr/>
            <p:nvPr/>
          </p:nvSpPr>
          <p:spPr>
            <a:xfrm>
              <a:off x="9155" y="3136"/>
              <a:ext cx="2180" cy="468"/>
            </a:xfrm>
            <a:prstGeom prst="rightArrow">
              <a:avLst/>
            </a:prstGeom>
            <a:gradFill>
              <a:gsLst>
                <a:gs pos="0">
                  <a:srgbClr val="E30000"/>
                </a:gs>
                <a:gs pos="100000">
                  <a:srgbClr val="760303"/>
                </a:gs>
              </a:gsLst>
              <a:lin ang="540000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</p:grpSp>
      <p:sp>
        <p:nvSpPr>
          <p:cNvPr id="26" name="矩形 25"/>
          <p:cNvSpPr/>
          <p:nvPr/>
        </p:nvSpPr>
        <p:spPr>
          <a:xfrm>
            <a:off x="2307093" y="5040729"/>
            <a:ext cx="2250937" cy="646331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物理变化</a:t>
            </a:r>
            <a:r>
              <a:rPr lang="en-US" altLang="zh-CN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?</a:t>
            </a:r>
            <a:endParaRPr lang="en-US" altLang="zh-CN" sz="3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993391" y="5040728"/>
            <a:ext cx="2250937" cy="646331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化学变化</a:t>
            </a:r>
            <a:r>
              <a:rPr lang="en-US" altLang="zh-CN" sz="36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?</a:t>
            </a:r>
            <a:endParaRPr lang="en-US" altLang="zh-CN" sz="36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custDataLst>
      <p:tags r:id="rId8"/>
    </p:custData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侧圆角矩形 23"/>
          <p:cNvSpPr>
            <a:spLocks noChangeArrowheads="1"/>
          </p:cNvSpPr>
          <p:nvPr/>
        </p:nvSpPr>
        <p:spPr bwMode="auto">
          <a:xfrm>
            <a:off x="333822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二、探索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6" name="文本框 1"/>
          <p:cNvSpPr txBox="1"/>
          <p:nvPr/>
        </p:nvSpPr>
        <p:spPr>
          <a:xfrm>
            <a:off x="430218" y="1726544"/>
            <a:ext cx="4173055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>
            <a:lvl1pPr marL="0" lvl="0" indent="0" algn="l" defTabSz="6667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31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33375" lvl="1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6750" lvl="2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760" lvl="3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4135" lvl="4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67510" lvl="5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01520" lvl="6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5530" lvl="7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9540" lvl="8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 spc="-1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白糖加热观察</a:t>
            </a:r>
            <a:r>
              <a:rPr lang="zh-CN" altLang="en-US" sz="2800" b="1" spc="-1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实验。</a:t>
            </a:r>
            <a:endParaRPr lang="zh-CN" altLang="en-US" sz="2800" b="1" spc="-100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6" name="图片 25" descr="7eedeea90494ffa98e969c029780e9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/>
          <a:stretch>
            <a:fillRect/>
          </a:stretch>
        </p:blipFill>
        <p:spPr>
          <a:xfrm rot="19260000">
            <a:off x="5647401" y="3032138"/>
            <a:ext cx="1566913" cy="573251"/>
          </a:xfrm>
          <a:prstGeom prst="rect">
            <a:avLst/>
          </a:prstGeom>
        </p:spPr>
      </p:pic>
      <p:pic>
        <p:nvPicPr>
          <p:cNvPr id="40" name="图片 39" descr="打火机"/>
          <p:cNvPicPr>
            <a:picLocks noChangeAspect="1"/>
          </p:cNvPicPr>
          <p:nvPr/>
        </p:nvPicPr>
        <p:blipFill>
          <a:blip r:embed="rId3" cstate="print"/>
          <a:srcRect l="10573" t="14920" r="71878" b="14923"/>
          <a:stretch>
            <a:fillRect/>
          </a:stretch>
        </p:blipFill>
        <p:spPr>
          <a:xfrm>
            <a:off x="2061552" y="4544548"/>
            <a:ext cx="513111" cy="1374296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35543" y="2676058"/>
            <a:ext cx="1421040" cy="1204278"/>
          </a:xfrm>
          <a:prstGeom prst="rect">
            <a:avLst/>
          </a:prstGeom>
        </p:spPr>
      </p:pic>
      <p:pic>
        <p:nvPicPr>
          <p:cNvPr id="47" name="图片 4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6380" y="2757190"/>
            <a:ext cx="861721" cy="1123146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768619" y="4624512"/>
            <a:ext cx="1124785" cy="1124785"/>
          </a:xfrm>
          <a:prstGeom prst="rect">
            <a:avLst/>
          </a:prstGeom>
        </p:spPr>
      </p:pic>
      <p:pic>
        <p:nvPicPr>
          <p:cNvPr id="49" name="图片 48" descr="59cdc6acdd0e2aec10587131b72aaa0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 rot="5400000">
            <a:off x="3557506" y="5041994"/>
            <a:ext cx="1429645" cy="4347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侧圆角矩形 23"/>
          <p:cNvSpPr>
            <a:spLocks noChangeArrowheads="1"/>
          </p:cNvSpPr>
          <p:nvPr/>
        </p:nvSpPr>
        <p:spPr bwMode="auto">
          <a:xfrm>
            <a:off x="333822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二、探索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26" name="文本框 1"/>
          <p:cNvSpPr txBox="1"/>
          <p:nvPr/>
        </p:nvSpPr>
        <p:spPr>
          <a:xfrm>
            <a:off x="430218" y="1726544"/>
            <a:ext cx="4173055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>
            <a:lvl1pPr marL="0" lvl="0" indent="0" algn="l" defTabSz="6667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31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33375" lvl="1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6750" lvl="2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760" lvl="3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4135" lvl="4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67510" lvl="5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01520" lvl="6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5530" lvl="7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9540" lvl="8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 spc="-1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白糖加热观察</a:t>
            </a:r>
            <a:r>
              <a:rPr lang="zh-CN" altLang="en-US" sz="2800" b="1" spc="-1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实验。</a:t>
            </a:r>
            <a:endParaRPr lang="zh-CN" altLang="en-US" sz="2800" b="1" spc="-100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文本框 3"/>
          <p:cNvSpPr txBox="1"/>
          <p:nvPr/>
        </p:nvSpPr>
        <p:spPr>
          <a:xfrm>
            <a:off x="587823" y="2305049"/>
            <a:ext cx="1774377" cy="504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实验步骤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</a:rPr>
              <a:t>:</a:t>
            </a:r>
            <a:endParaRPr lang="zh-CN" sz="24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95400" y="2856637"/>
            <a:ext cx="637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+mn-ea"/>
              </a:rPr>
              <a:t>（</a:t>
            </a:r>
            <a:r>
              <a:rPr lang="en-US" altLang="zh-CN" sz="2400" dirty="0" smtClean="0">
                <a:latin typeface="+mn-ea"/>
              </a:rPr>
              <a:t>1</a:t>
            </a:r>
            <a:r>
              <a:rPr lang="zh-CN" altLang="en-US" sz="2400" dirty="0" smtClean="0">
                <a:latin typeface="+mn-ea"/>
              </a:rPr>
              <a:t>）取</a:t>
            </a:r>
            <a:r>
              <a:rPr lang="zh-CN" altLang="en-US" sz="2400" dirty="0">
                <a:latin typeface="+mn-ea"/>
              </a:rPr>
              <a:t>一药匙白砂糖，放在长柄金属勺中。</a:t>
            </a:r>
            <a:endParaRPr lang="zh-CN" altLang="en-US" sz="2400" dirty="0">
              <a:latin typeface="+mn-ea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295400" y="3534827"/>
            <a:ext cx="637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latin typeface="+mn-ea"/>
              </a:rPr>
              <a:t>（</a:t>
            </a:r>
            <a:r>
              <a:rPr lang="en-US" altLang="zh-CN" sz="2400" dirty="0">
                <a:latin typeface="+mn-ea"/>
              </a:rPr>
              <a:t>2</a:t>
            </a:r>
            <a:r>
              <a:rPr lang="zh-CN" altLang="en-US" sz="2400" dirty="0" smtClean="0">
                <a:latin typeface="+mn-ea"/>
              </a:rPr>
              <a:t>）手握</a:t>
            </a:r>
            <a:r>
              <a:rPr lang="zh-CN" altLang="en-US" sz="2400" dirty="0">
                <a:latin typeface="+mn-ea"/>
              </a:rPr>
              <a:t>勺柄最外端，在点燃的蜡烛上加热。</a:t>
            </a:r>
            <a:endParaRPr lang="zh-CN" altLang="en-US" sz="2400" dirty="0">
              <a:latin typeface="+mn-ea"/>
            </a:endParaRPr>
          </a:p>
        </p:txBody>
      </p:sp>
      <p:pic>
        <p:nvPicPr>
          <p:cNvPr id="32" name="Picture 2" descr="\\wangmin\21发片2\21AQ4JB6小学全易通-科学六年级下(教科版)江苏2021-杨晓\21K6X230a.tif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572878" y="4348163"/>
            <a:ext cx="1820444" cy="1366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侧圆角矩形 23"/>
          <p:cNvSpPr>
            <a:spLocks noChangeArrowheads="1"/>
          </p:cNvSpPr>
          <p:nvPr/>
        </p:nvSpPr>
        <p:spPr bwMode="auto">
          <a:xfrm>
            <a:off x="333822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二、探索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26" name="文本框 1"/>
          <p:cNvSpPr txBox="1"/>
          <p:nvPr/>
        </p:nvSpPr>
        <p:spPr>
          <a:xfrm>
            <a:off x="430218" y="1726544"/>
            <a:ext cx="4173055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>
            <a:lvl1pPr marL="0" lvl="0" indent="0" algn="l" defTabSz="6667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31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33375" lvl="1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6750" lvl="2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760" lvl="3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4135" lvl="4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67510" lvl="5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01520" lvl="6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5530" lvl="7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9540" lvl="8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 spc="-1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白糖加热观察</a:t>
            </a:r>
            <a:r>
              <a:rPr lang="zh-CN" altLang="en-US" sz="2800" b="1" spc="-1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实验。</a:t>
            </a:r>
            <a:endParaRPr lang="zh-CN" altLang="en-US" sz="2800" b="1" spc="-100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文本框 3"/>
          <p:cNvSpPr txBox="1"/>
          <p:nvPr/>
        </p:nvSpPr>
        <p:spPr>
          <a:xfrm>
            <a:off x="587823" y="2305049"/>
            <a:ext cx="1774377" cy="504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实验步骤</a:t>
            </a:r>
            <a:r>
              <a:rPr lang="en-US" altLang="zh-CN" sz="2400" dirty="0" smtClean="0">
                <a:solidFill>
                  <a:srgbClr val="FF0000"/>
                </a:solidFill>
                <a:latin typeface="+mn-ea"/>
              </a:rPr>
              <a:t>:</a:t>
            </a:r>
            <a:endParaRPr lang="zh-CN" sz="240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99787" y="2866817"/>
            <a:ext cx="71501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+mn-ea"/>
              </a:rPr>
              <a:t>（</a:t>
            </a:r>
            <a:r>
              <a:rPr lang="en-US" altLang="zh-CN" sz="2400" dirty="0">
                <a:latin typeface="+mn-ea"/>
              </a:rPr>
              <a:t>3</a:t>
            </a:r>
            <a:r>
              <a:rPr lang="zh-CN" altLang="en-US" sz="2400" dirty="0" smtClean="0">
                <a:latin typeface="+mn-ea"/>
              </a:rPr>
              <a:t>）仔细</a:t>
            </a:r>
            <a:r>
              <a:rPr lang="zh-CN" altLang="en-US" sz="2400" dirty="0">
                <a:latin typeface="+mn-ea"/>
              </a:rPr>
              <a:t>观察白砂糖在加热过程中的变化，及时记录每一个变化现象。</a:t>
            </a:r>
            <a:endParaRPr lang="zh-CN" altLang="en-US" sz="2400" dirty="0">
              <a:latin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88686" y="3901639"/>
            <a:ext cx="75727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+mn-ea"/>
              </a:rPr>
              <a:t>（</a:t>
            </a:r>
            <a:r>
              <a:rPr lang="en-US" altLang="zh-CN" sz="2400" dirty="0">
                <a:latin typeface="+mn-ea"/>
              </a:rPr>
              <a:t>4</a:t>
            </a:r>
            <a:r>
              <a:rPr lang="zh-CN" altLang="en-US" sz="2400" dirty="0" smtClean="0">
                <a:latin typeface="+mn-ea"/>
              </a:rPr>
              <a:t>）加热</a:t>
            </a:r>
            <a:r>
              <a:rPr lang="zh-CN" altLang="en-US" sz="2400" dirty="0">
                <a:latin typeface="+mn-ea"/>
              </a:rPr>
              <a:t>结束后，将金属勺放在盘子上，并熄灭</a:t>
            </a:r>
            <a:r>
              <a:rPr lang="zh-CN" altLang="en-US" sz="2400" dirty="0" smtClean="0">
                <a:latin typeface="+mn-ea"/>
              </a:rPr>
              <a:t>蜡烛</a:t>
            </a:r>
            <a:r>
              <a:rPr lang="zh-CN" altLang="en-US" sz="2400" dirty="0">
                <a:latin typeface="+mn-ea"/>
              </a:rPr>
              <a:t>。</a:t>
            </a:r>
            <a:endParaRPr lang="zh-CN" altLang="en-US" sz="2400" dirty="0">
              <a:latin typeface="+mn-ea"/>
            </a:endParaRPr>
          </a:p>
        </p:txBody>
      </p:sp>
      <p:pic>
        <p:nvPicPr>
          <p:cNvPr id="9" name="Picture 3" descr="\\wangmin\21发片2\21AQ4JB6小学全易通-科学六年级下(教科版)江苏2021-杨晓\21K6X230b.tif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2516745" y="4843554"/>
            <a:ext cx="1820444" cy="1366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\\wangmin\21发片2\21AQ4JB6小学全易通-科学六年级下(教科版)江苏2021-杨晓\21K6X230c.t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32323" y="4843553"/>
            <a:ext cx="1820444" cy="1366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侧圆角矩形 23"/>
          <p:cNvSpPr>
            <a:spLocks noChangeArrowheads="1"/>
          </p:cNvSpPr>
          <p:nvPr/>
        </p:nvSpPr>
        <p:spPr bwMode="auto">
          <a:xfrm>
            <a:off x="333822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二、探索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12" name="文本框 1"/>
          <p:cNvSpPr txBox="1"/>
          <p:nvPr/>
        </p:nvSpPr>
        <p:spPr>
          <a:xfrm>
            <a:off x="430218" y="1726544"/>
            <a:ext cx="4173055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>
            <a:lvl1pPr marL="0" lvl="0" indent="0" algn="l" defTabSz="66675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31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33375" lvl="1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6750" lvl="2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0760" lvl="3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34135" lvl="4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67510" lvl="5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01520" lvl="6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5530" lvl="7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9540" lvl="8" indent="0" algn="l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800" b="1" spc="-1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白糖加热观察</a:t>
            </a:r>
            <a:r>
              <a:rPr lang="zh-CN" altLang="en-US" sz="2800" b="1" spc="-1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实验。</a:t>
            </a:r>
            <a:endParaRPr lang="zh-CN" altLang="en-US" sz="2800" b="1" spc="-100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704373" y="2628900"/>
          <a:ext cx="77978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6600"/>
                <a:gridCol w="3644900"/>
                <a:gridCol w="2146300"/>
              </a:tblGrid>
              <a:tr h="3581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物质变化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现象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产生的新物质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370840">
                <a:tc rowSpan="4"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加热白砂糖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形态由固态变成液态，最后又变成固态</a:t>
                      </a:r>
                      <a:endParaRPr lang="zh-CN" altLang="en-US" sz="2000" dirty="0"/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/>
                      <a:endParaRPr lang="en-US" altLang="zh-CN" sz="2000" dirty="0" smtClean="0"/>
                    </a:p>
                    <a:p>
                      <a:pPr algn="ctr"/>
                      <a:r>
                        <a:rPr lang="zh-CN" altLang="en-US" sz="2000" dirty="0" smtClean="0"/>
                        <a:t>黑色的固体物质、气泡</a:t>
                      </a:r>
                      <a:endParaRPr lang="zh-CN" altLang="en-US" sz="2000" dirty="0"/>
                    </a:p>
                  </a:txBody>
                  <a:tcPr anchor="ctr"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颜色由白色变成透明，再变成黄色，然后变成棕色，最后变成黑色</a:t>
                      </a:r>
                      <a:endParaRPr lang="zh-CN" altLang="en-US" sz="2000" dirty="0"/>
                    </a:p>
                  </a:txBody>
                  <a:tcPr anchor="ctr"/>
                </a:tc>
                <a:tc vMerge="1">
                  <a:tcPr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刚开始没有气味，然后有焦糖的香味，最后变成烧焦的煳味</a:t>
                      </a:r>
                      <a:endParaRPr lang="zh-CN" altLang="en-US" sz="2000" dirty="0"/>
                    </a:p>
                  </a:txBody>
                  <a:tcPr anchor="ctr"/>
                </a:tc>
                <a:tc vMerge="1">
                  <a:tcPr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有气泡产生</a:t>
                      </a:r>
                      <a:endParaRPr lang="zh-CN" altLang="en-US" sz="2000" dirty="0"/>
                    </a:p>
                  </a:txBody>
                  <a:tcPr anchor="ctr"/>
                </a:tc>
                <a:tc vMerge="1"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侧圆角矩形 23"/>
          <p:cNvSpPr>
            <a:spLocks noChangeArrowheads="1"/>
          </p:cNvSpPr>
          <p:nvPr/>
        </p:nvSpPr>
        <p:spPr bwMode="auto">
          <a:xfrm>
            <a:off x="333822" y="1042384"/>
            <a:ext cx="1331931" cy="388149"/>
          </a:xfrm>
          <a:custGeom>
            <a:avLst/>
            <a:gdLst>
              <a:gd name="T0" fmla="*/ 0 w 2000609"/>
              <a:gd name="T1" fmla="*/ 0 h 516419"/>
              <a:gd name="T2" fmla="*/ 2000609 w 2000609"/>
              <a:gd name="T3" fmla="*/ 516419 h 516419"/>
            </a:gdLst>
            <a:ahLst/>
            <a:cxnLst/>
            <a:rect l="T0" t="T1" r="T2" b="T3"/>
            <a:pathLst>
              <a:path w="2000609" h="516419">
                <a:moveTo>
                  <a:pt x="86071" y="0"/>
                </a:moveTo>
                <a:lnTo>
                  <a:pt x="1914537" y="0"/>
                </a:lnTo>
                <a:cubicBezTo>
                  <a:pt x="1962073" y="0"/>
                  <a:pt x="2000608" y="38535"/>
                  <a:pt x="2000608" y="86071"/>
                </a:cubicBezTo>
                <a:lnTo>
                  <a:pt x="2000609" y="516419"/>
                </a:lnTo>
                <a:lnTo>
                  <a:pt x="0" y="516419"/>
                </a:lnTo>
                <a:lnTo>
                  <a:pt x="0" y="86071"/>
                </a:lnTo>
                <a:cubicBezTo>
                  <a:pt x="0" y="38535"/>
                  <a:pt x="38535" y="0"/>
                  <a:pt x="86071" y="0"/>
                </a:cubicBezTo>
                <a:close/>
              </a:path>
            </a:pathLst>
          </a:custGeom>
          <a:gradFill rotWithShape="1">
            <a:gsLst>
              <a:gs pos="0">
                <a:srgbClr val="A6E4FF"/>
              </a:gs>
              <a:gs pos="34999">
                <a:srgbClr val="BFEDFF"/>
              </a:gs>
              <a:gs pos="100000">
                <a:srgbClr val="E6F9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250" dirty="0" smtClean="0">
                <a:solidFill>
                  <a:srgbClr val="0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黑体" panose="02010609060101010101" pitchFamily="49" charset="-122"/>
              </a:rPr>
              <a:t>二、探索</a:t>
            </a:r>
            <a:endParaRPr lang="zh-CN" altLang="en-US" sz="2250" dirty="0">
              <a:solidFill>
                <a:srgbClr val="000000"/>
              </a:solidFill>
              <a:latin typeface="华文新魏" panose="02010800040101010101" pitchFamily="2" charset="-122"/>
              <a:ea typeface="华文新魏" panose="02010800040101010101" pitchFamily="2" charset="-122"/>
              <a:sym typeface="黑体" panose="02010609060101010101" pitchFamily="49" charset="-122"/>
            </a:endParaRPr>
          </a:p>
        </p:txBody>
      </p:sp>
      <p:sp>
        <p:nvSpPr>
          <p:cNvPr id="27" name="文本框 34"/>
          <p:cNvSpPr txBox="1"/>
          <p:nvPr/>
        </p:nvSpPr>
        <p:spPr>
          <a:xfrm>
            <a:off x="807312" y="1754133"/>
            <a:ext cx="7180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观察蜡烛的变化</a:t>
            </a:r>
            <a:r>
              <a:rPr lang="zh-CN" altLang="en-US" sz="28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28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文本框 15"/>
          <p:cNvSpPr txBox="1"/>
          <p:nvPr/>
        </p:nvSpPr>
        <p:spPr>
          <a:xfrm>
            <a:off x="849837" y="3055015"/>
            <a:ext cx="5119163" cy="1137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         蜡烛</a:t>
            </a:r>
            <a:r>
              <a:rPr lang="zh-CN" altLang="en-US" sz="2400" dirty="0"/>
              <a:t>在燃烧过程中，你能观察到哪些现象？属于什么变化？</a:t>
            </a:r>
            <a:endParaRPr lang="zh-CN" altLang="en-US" sz="24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/>
          <a:srcRect l="29136" t="11848" r="26698"/>
          <a:stretch>
            <a:fillRect/>
          </a:stretch>
        </p:blipFill>
        <p:spPr>
          <a:xfrm>
            <a:off x="6750684" y="2276490"/>
            <a:ext cx="1237615" cy="377379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4.xml><?xml version="1.0" encoding="utf-8"?>
<p:tagLst xmlns:p="http://schemas.openxmlformats.org/presentationml/2006/main">
  <p:tag name="KSO_WM_TAG_VERSION" val="1.0"/>
  <p:tag name="KSO_WM_BEAUTIFY_FLAG" val="#wm#"/>
  <p:tag name="KSO_WM_UNIT_TYPE" val="f"/>
  <p:tag name="KSO_WM_UNIT_INDEX" val="1"/>
  <p:tag name="KSO_WM_UNIT_LAYERLEVEL" val="1"/>
  <p:tag name="KSO_WM_UNIT_VALUE" val="195"/>
  <p:tag name="KSO_WM_UNIT_HIGHLIGHT" val="0"/>
  <p:tag name="KSO_WM_UNIT_COMPATIBLE" val="0"/>
  <p:tag name="KSO_WM_UNIT_CLEAR" val="0"/>
  <p:tag name="KSO_WM_UNIT_PRESET_TEXT_INDEX" val="4"/>
  <p:tag name="KSO_WM_UNIT_PRESET_TEXT_LEN" val="228"/>
  <p:tag name="KSO_WM_TEMPLATE_CATEGORY" val="custom"/>
  <p:tag name="KSO_WM_TEMPLATE_INDEX" val="20180787"/>
  <p:tag name="KSO_WM_DIAGRAM_GROUP_CODE" val="_1"/>
  <p:tag name="KSO_WM_UNIT_ID" val="custom20180787_4*f*1"/>
  <p:tag name="KSO_WM_UNIT_TEXT_FILL_FORE_SCHEMECOLOR_INDEX" val="14"/>
  <p:tag name="KSO_WM_UNIT_TEXT_FILL_TYPE" val="1"/>
  <p:tag name="KSO_WM_UNIT_USESOURCEFORMAT_APPLY" val="1"/>
</p:tagLst>
</file>

<file path=ppt/tags/tag65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6.xml><?xml version="1.0" encoding="utf-8"?>
<p:tagLst xmlns:p="http://schemas.openxmlformats.org/presentationml/2006/main">
  <p:tag name="KSO_WM_TAG_VERSION" val="1.0"/>
  <p:tag name="KSO_WM_BEAUTIFY_FLAG" val="#wm#"/>
  <p:tag name="KSO_WM_UNIT_TYPE" val="m_h_a"/>
  <p:tag name="KSO_WM_UNIT_INDEX" val="1_1_1"/>
  <p:tag name="KSO_WM_UNIT_LAYERLEVEL" val="1_1_1"/>
  <p:tag name="KSO_WM_UNIT_VALUE" val="10"/>
  <p:tag name="KSO_WM_UNIT_HIGHLIGHT" val="0"/>
  <p:tag name="KSO_WM_UNIT_COMPATIBLE" val="0"/>
  <p:tag name="KSO_WM_UNIT_CLEAR" val="0"/>
  <p:tag name="KSO_WM_UNIT_PRESET_TEXT_INDEX" val="3"/>
  <p:tag name="KSO_WM_UNIT_PRESET_TEXT_LEN" val="12"/>
  <p:tag name="KSO_WM_TEMPLATE_CATEGORY" val="custom"/>
  <p:tag name="KSO_WM_TEMPLATE_INDEX" val="20180787"/>
  <p:tag name="KSO_WM_DIAGRAM_GROUP_CODE" val="m1-1"/>
  <p:tag name="KSO_WM_UNIT_ID" val="custom20180787_18*m_h_a*1_1_1"/>
  <p:tag name="KSO_WM_UNIT_TEXT_FILL_FORE_SCHEMECOLOR_INDEX" val="14"/>
  <p:tag name="KSO_WM_UNIT_TEXT_FILL_TYPE" val="1"/>
  <p:tag name="KSO_WM_UNIT_USESOURCEFORMAT_APPLY" val="1"/>
</p:tagLst>
</file>

<file path=ppt/tags/tag67.xml><?xml version="1.0" encoding="utf-8"?>
<p:tagLst xmlns:p="http://schemas.openxmlformats.org/presentationml/2006/main">
  <p:tag name="KSO_WM_UNIT_PLACING_PICTURE_USER_VIEWPORT" val="{&quot;height&quot;:4110,&quot;width&quot;:7301}"/>
</p:tagLst>
</file>

<file path=ppt/tags/tag68.xml><?xml version="1.0" encoding="utf-8"?>
<p:tagLst xmlns:p="http://schemas.openxmlformats.org/presentationml/2006/main">
  <p:tag name="KSO_WM_TAG_VERSION" val="1.0"/>
  <p:tag name="KSO_WM_BEAUTIFY_FLAG" val="#wm#"/>
  <p:tag name="KSO_WM_UNIT_TYPE" val="m_h_a"/>
  <p:tag name="KSO_WM_UNIT_INDEX" val="1_2_1"/>
  <p:tag name="KSO_WM_UNIT_LAYERLEVEL" val="1_1_1"/>
  <p:tag name="KSO_WM_UNIT_VALUE" val="10"/>
  <p:tag name="KSO_WM_UNIT_HIGHLIGHT" val="0"/>
  <p:tag name="KSO_WM_UNIT_COMPATIBLE" val="0"/>
  <p:tag name="KSO_WM_UNIT_CLEAR" val="0"/>
  <p:tag name="KSO_WM_UNIT_PRESET_TEXT_INDEX" val="3"/>
  <p:tag name="KSO_WM_UNIT_PRESET_TEXT_LEN" val="12"/>
  <p:tag name="KSO_WM_TEMPLATE_CATEGORY" val="custom"/>
  <p:tag name="KSO_WM_TEMPLATE_INDEX" val="20180787"/>
  <p:tag name="KSO_WM_DIAGRAM_GROUP_CODE" val="m1-1"/>
  <p:tag name="KSO_WM_UNIT_ID" val="custom20180787_18*m_h_a*1_2_1"/>
  <p:tag name="KSO_WM_UNIT_TEXT_FILL_FORE_SCHEMECOLOR_INDEX" val="14"/>
  <p:tag name="KSO_WM_UNIT_TEXT_FILL_TYPE" val="1"/>
  <p:tag name="KSO_WM_UNIT_USESOURCEFORMAT_APPLY" val="1"/>
</p:tagLst>
</file>

<file path=ppt/tags/tag69.xml><?xml version="1.0" encoding="utf-8"?>
<p:tagLst xmlns:p="http://schemas.openxmlformats.org/presentationml/2006/main">
  <p:tag name="KSO_WM_UNIT_PLACING_PICTURE_USER_VIEWPORT" val="{&quot;height&quot;:4028,&quot;width&quot;:4818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TAG_VERSION" val="1.0"/>
  <p:tag name="KSO_WM_BEAUTIFY_FLAG" val="#wm#"/>
  <p:tag name="KSO_WM_UNIT_TYPE" val="m_h_f"/>
  <p:tag name="KSO_WM_UNIT_INDEX" val="1_2_2"/>
  <p:tag name="KSO_WM_UNIT_LAYERLEVEL" val="1_1_1"/>
  <p:tag name="KSO_WM_UNIT_VALUE" val="50"/>
  <p:tag name="KSO_WM_UNIT_HIGHLIGHT" val="0"/>
  <p:tag name="KSO_WM_UNIT_COMPATIBLE" val="0"/>
  <p:tag name="KSO_WM_UNIT_CLEAR" val="0"/>
  <p:tag name="KSO_WM_UNIT_PRESET_TEXT_INDEX" val="4"/>
  <p:tag name="KSO_WM_UNIT_PRESET_TEXT_LEN" val="57"/>
  <p:tag name="KSO_WM_TEMPLATE_CATEGORY" val="custom"/>
  <p:tag name="KSO_WM_TEMPLATE_INDEX" val="20180787"/>
  <p:tag name="KSO_WM_DIAGRAM_GROUP_CODE" val="m1-1"/>
  <p:tag name="KSO_WM_UNIT_ID" val="custom20180787_18*m_h_f*1_2_2"/>
  <p:tag name="KSO_WM_UNIT_TEXT_FILL_FORE_SCHEMECOLOR_INDEX" val="14"/>
  <p:tag name="KSO_WM_UNIT_TEXT_FILL_TYPE" val="1"/>
  <p:tag name="KSO_WM_UNIT_USESOURCEFORMAT_APPLY" val="1"/>
</p:tagLst>
</file>

<file path=ppt/tags/tag71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72.xml><?xml version="1.0" encoding="utf-8"?>
<p:tagLst xmlns:p="http://schemas.openxmlformats.org/presentationml/2006/main">
  <p:tag name="KSO_WM_UNIT_PLACING_PICTURE_USER_VIEWPORT" val="{&quot;height&quot;:4320,&quot;width&quot;:11808}"/>
</p:tagLst>
</file>

<file path=ppt/tags/tag73.xml><?xml version="1.0" encoding="utf-8"?>
<p:tagLst xmlns:p="http://schemas.openxmlformats.org/presentationml/2006/main">
  <p:tag name="KSO_WM_UNIT_PLACING_PICTURE_USER_VIEWPORT" val="{&quot;height&quot;:9060,&quot;width&quot;:13530}"/>
</p:tagLst>
</file>

<file path=ppt/tags/tag74.xml><?xml version="1.0" encoding="utf-8"?>
<p:tagLst xmlns:p="http://schemas.openxmlformats.org/presentationml/2006/main">
  <p:tag name="commondata" val="eyJoZGlkIjoiZTIyZGQ1NDg4YTA0NDY3OWMzZjhkOWUxZTMyZTZlNTk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自定义设计方案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主题4</Template>
  <TotalTime>0</TotalTime>
  <Words>921</Words>
  <Application>WPS 演示</Application>
  <PresentationFormat>全屏显示(4:3)</PresentationFormat>
  <Paragraphs>165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Wingdings</vt:lpstr>
      <vt:lpstr>Calibri</vt:lpstr>
      <vt:lpstr>Times New Roman</vt:lpstr>
      <vt:lpstr>Calibri</vt:lpstr>
      <vt:lpstr>华文新魏</vt:lpstr>
      <vt:lpstr>黑体</vt:lpstr>
      <vt:lpstr>Arial Unicode MS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周禹</dc:creator>
  <cp:lastModifiedBy>Laura</cp:lastModifiedBy>
  <cp:revision>168</cp:revision>
  <dcterms:created xsi:type="dcterms:W3CDTF">2019-03-27T07:15:00Z</dcterms:created>
  <dcterms:modified xsi:type="dcterms:W3CDTF">2024-07-01T11:04:39Z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ICV">
    <vt:lpwstr>D3AC1EE70E4946D99AEEE584BA9B6963_11</vt:lpwstr>
  </property>
</Properties>
</file>